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9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482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8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50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63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5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2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1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4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7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0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17C4-DD27-476F-8BAB-CEA15B916C12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38D4D3-3328-4BFB-97B8-3AE2BA0E5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565A8-6421-4D11-AD5E-44B25C46C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175" y="387626"/>
            <a:ext cx="8624646" cy="390607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4300" dirty="0">
                <a:solidFill>
                  <a:srgbClr val="0094DE"/>
                </a:solidFill>
              </a:rPr>
              <a:t>РЕКОМЕНДАЦИЯ МЕЖДУНАРОДНОЙ ОРГАНИЗАЦИИ ТРУДА</a:t>
            </a:r>
            <a:br>
              <a:rPr lang="ru-RU" sz="4300" dirty="0">
                <a:solidFill>
                  <a:srgbClr val="0094DE"/>
                </a:solidFill>
              </a:rPr>
            </a:br>
            <a:r>
              <a:rPr lang="ru-RU" sz="4300" dirty="0">
                <a:solidFill>
                  <a:srgbClr val="0094DE"/>
                </a:solidFill>
              </a:rPr>
              <a:t>от 15 июня 2006 года </a:t>
            </a:r>
            <a:br>
              <a:rPr lang="ru-RU" sz="4300" dirty="0">
                <a:solidFill>
                  <a:srgbClr val="0094DE"/>
                </a:solidFill>
              </a:rPr>
            </a:br>
            <a:r>
              <a:rPr lang="ru-RU" sz="4300" dirty="0">
                <a:solidFill>
                  <a:srgbClr val="0094DE"/>
                </a:solidFill>
              </a:rPr>
              <a:t>N 198</a:t>
            </a:r>
            <a:br>
              <a:rPr lang="ru-RU" sz="4300" dirty="0">
                <a:solidFill>
                  <a:srgbClr val="0094DE"/>
                </a:solidFill>
              </a:rPr>
            </a:br>
            <a:r>
              <a:rPr lang="ru-RU" sz="4300" dirty="0">
                <a:solidFill>
                  <a:srgbClr val="0094DE"/>
                </a:solidFill>
              </a:rPr>
              <a:t>«О трудовом правоотношении»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B691C2-A9BE-4BF4-BE03-C4E2A0B45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26" y="4129709"/>
            <a:ext cx="3120887" cy="234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61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D66150-2B8C-4D7E-9418-7C6E41E3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1" y="2133600"/>
            <a:ext cx="8478872" cy="5511276"/>
          </a:xfrm>
        </p:spPr>
        <p:txBody>
          <a:bodyPr/>
          <a:lstStyle/>
          <a:p>
            <a:r>
              <a:rPr lang="ru-RU" dirty="0">
                <a:solidFill>
                  <a:srgbClr val="0094DE"/>
                </a:solidFill>
              </a:rPr>
              <a:t>Устав МОТ </a:t>
            </a:r>
            <a:r>
              <a:rPr lang="ru-RU" dirty="0"/>
              <a:t>предусматривает принятие рекомендаций в области международно-правового регулирования труда. 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0094DE"/>
                </a:solidFill>
              </a:rPr>
              <a:t>Рекомендации</a:t>
            </a:r>
            <a:r>
              <a:rPr lang="ru-RU" b="1" dirty="0"/>
              <a:t> </a:t>
            </a:r>
            <a:r>
              <a:rPr lang="ru-RU" dirty="0"/>
              <a:t>(акты, разрабатываемые и принимаемые Генеральной Конференцией МОТ, предусматривающие нормы труда для их всеобщего добровольного применения государствами-членами МОТ путем издания законов и принятия иных мер) вырабатываются МОТ в тех случаях, когда вопрос не считается достаточно разработанным для принятия твердых, конвенционных обязательств или когда требуется детализировать, дополнить положения принимаемой конвенции, а также когда вырабатываемые нормы подвержены частым изменением.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20D36D1-9253-43CE-947C-3E4A9CBC081D}"/>
              </a:ext>
            </a:extLst>
          </p:cNvPr>
          <p:cNvSpPr txBox="1">
            <a:spLocks/>
          </p:cNvSpPr>
          <p:nvPr/>
        </p:nvSpPr>
        <p:spPr>
          <a:xfrm>
            <a:off x="742121" y="954157"/>
            <a:ext cx="8478871" cy="3438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Международная Организация Труда  — специализированное учреждение ООН, международная организация, занимающаяся вопросами регулирования трудовых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74307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C35F8-CE7C-4243-A91B-C697EF2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66" y="518021"/>
            <a:ext cx="8596668" cy="1320800"/>
          </a:xfrm>
        </p:spPr>
        <p:txBody>
          <a:bodyPr>
            <a:normAutofit/>
          </a:bodyPr>
          <a:lstStyle/>
          <a:p>
            <a:r>
              <a:rPr lang="ru-RU" sz="2200" dirty="0"/>
              <a:t>Цель принятия </a:t>
            </a:r>
            <a:r>
              <a:rPr lang="ru-RU" sz="2200" dirty="0" err="1"/>
              <a:t>Рекомендациии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0749CC-8461-46ED-86D1-DA376357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п.1: Государства-члены должны разрабатывать и применять национальную политику, направленную на пересмотр через надлежащие периоды времени и, в случае необходимости, на внесение ясности в сферу применения законодательства и нормативных правовых актов и их адаптацию, чтобы гарантировать эффективную защиту работников, выполняющих свою работу в условиях индивидуального трудового правоотношения.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125716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F4E427-AD0B-43FD-89C7-74C734389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556590"/>
            <a:ext cx="9144000" cy="5989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100" b="1" i="1" dirty="0">
                <a:solidFill>
                  <a:srgbClr val="0094DE"/>
                </a:solidFill>
              </a:rPr>
              <a:t>Важнейшее значение имеет правовая позиция МОТ, сформулированная в п. 11 Рекомендации N 198: </a:t>
            </a:r>
          </a:p>
          <a:p>
            <a:pPr marL="0" indent="0">
              <a:buNone/>
            </a:pPr>
            <a:r>
              <a:rPr lang="ru-RU" sz="2100" u="sng" dirty="0"/>
              <a:t>"В целях содействия определению существования индивидуального трудового правоотношения государства-члены должны в рамках своей национальной политики рассмотреть возможность:</a:t>
            </a:r>
          </a:p>
          <a:p>
            <a:pPr marL="0" indent="0">
              <a:buNone/>
            </a:pPr>
            <a:r>
              <a:rPr lang="ru-RU" sz="2100" dirty="0"/>
              <a:t> </a:t>
            </a:r>
          </a:p>
          <a:p>
            <a:pPr>
              <a:spcBef>
                <a:spcPts val="0"/>
              </a:spcBef>
            </a:pPr>
            <a:r>
              <a:rPr lang="ru-RU" sz="2100" dirty="0"/>
              <a:t>выделения более обширного набора средств для определения существования трудового правоотношения;</a:t>
            </a:r>
            <a:br>
              <a:rPr lang="ru-RU" sz="2100" dirty="0"/>
            </a:br>
            <a:endParaRPr lang="ru-RU" sz="2100" dirty="0"/>
          </a:p>
          <a:p>
            <a:pPr>
              <a:spcBef>
                <a:spcPts val="0"/>
              </a:spcBef>
            </a:pPr>
            <a:r>
              <a:rPr lang="ru-RU" sz="2100" dirty="0"/>
              <a:t> установления правовой презумпции существования индивидуального трудового правоотношения, когда определен один или нескольких соответствующих признаков</a:t>
            </a:r>
          </a:p>
          <a:p>
            <a:pPr>
              <a:spcBef>
                <a:spcPts val="0"/>
              </a:spcBef>
            </a:pPr>
            <a:r>
              <a:rPr lang="ru-RU" sz="2100" dirty="0"/>
              <a:t>гарантирование норм, применяемых ко всем формам контрактных договоренностей с тем чтобы наемным работникам обеспечивалась защита, на которую они имеют право;</a:t>
            </a:r>
            <a:br>
              <a:rPr lang="ru-RU" sz="2100" dirty="0"/>
            </a:br>
            <a:endParaRPr lang="ru-RU" sz="2100" dirty="0"/>
          </a:p>
          <a:p>
            <a:pPr fontAlgn="base">
              <a:spcBef>
                <a:spcPts val="0"/>
              </a:spcBef>
            </a:pPr>
            <a:r>
              <a:rPr lang="ru-RU" sz="2100" dirty="0"/>
              <a:t>обеспечение того, чтобы нормы, применяемые ко всем формам контрактных договоренностей, предполагали установление лица, ответственного за обеспечение той защиты, которая предусмотрена в них;</a:t>
            </a:r>
            <a:br>
              <a:rPr lang="ru-RU" sz="2100" dirty="0"/>
            </a:br>
            <a:endParaRPr lang="ru-RU" sz="2100" dirty="0"/>
          </a:p>
          <a:p>
            <a:pPr fontAlgn="base">
              <a:spcBef>
                <a:spcPts val="0"/>
              </a:spcBef>
            </a:pPr>
            <a:r>
              <a:rPr lang="ru-RU" sz="2100" dirty="0"/>
              <a:t>эффективное обеспечение доступа заинтересованным сторонам, в частности работодателям и работникам, к надлежащим, быстрым, недорогостоящим, справедливым и действенным процедурам и механизмам разрешения споров, касающихся существования и содержания индивидуального трудового правоотношения;</a:t>
            </a:r>
            <a:br>
              <a:rPr lang="ru-RU" sz="2100" dirty="0"/>
            </a:br>
            <a:endParaRPr lang="ru-RU" sz="2100" dirty="0"/>
          </a:p>
          <a:p>
            <a:pPr fontAlgn="base">
              <a:spcBef>
                <a:spcPts val="0"/>
              </a:spcBef>
            </a:pPr>
            <a:r>
              <a:rPr lang="ru-RU" sz="2100" dirty="0"/>
              <a:t>обеспечение соблюдения и эффективного применения законодательства и НПА об индивидуальном трудовом правоотношении;</a:t>
            </a:r>
            <a:br>
              <a:rPr lang="ru-RU" sz="2100" dirty="0"/>
            </a:br>
            <a:endParaRPr lang="ru-RU" sz="2100" dirty="0"/>
          </a:p>
          <a:p>
            <a:pPr fontAlgn="base">
              <a:spcBef>
                <a:spcPts val="0"/>
              </a:spcBef>
            </a:pPr>
            <a:r>
              <a:rPr lang="ru-RU" sz="2100" dirty="0"/>
              <a:t>проведение надлежащей и адекватной подготовки кадров для членов судейского корпуса, арбитров, посредников, инспекторов по труду и других лиц, несущих ответственность за решение вопросов, связанных с урегулированием споров и надзором за соблюдением национальных законодательных актов и норм в области занятости.</a:t>
            </a:r>
            <a:br>
              <a:rPr lang="ru-RU" dirty="0"/>
            </a:br>
            <a:endParaRPr lang="ru-RU" dirty="0"/>
          </a:p>
          <a:p>
            <a:pPr>
              <a:buAutoNum type="alphaL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72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856866-4BDC-4B39-AB45-7FB24140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82" y="121968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п. 12 и 13 Рекомендации N 198 установлены признаки трудовых правоотношений: </a:t>
            </a:r>
          </a:p>
          <a:p>
            <a:pPr marL="0" indent="0">
              <a:buNone/>
            </a:pPr>
            <a:r>
              <a:rPr lang="ru-RU" dirty="0"/>
              <a:t>«Для целей национальной политики, о которой идет речь в настоящей Рекомендации, государства-члены могут предусмотреть четкое определение условий, применяемых для установления факта существования трудового правоотношения, например таких, как </a:t>
            </a:r>
            <a:r>
              <a:rPr lang="ru-RU" b="1" dirty="0"/>
              <a:t>подчиненность или зависимость </a:t>
            </a:r>
          </a:p>
          <a:p>
            <a:pPr marL="0" indent="0">
              <a:buNone/>
            </a:pPr>
            <a:r>
              <a:rPr lang="ru-RU" dirty="0"/>
              <a:t>Государства-члены должны предусмотреть </a:t>
            </a:r>
            <a:r>
              <a:rPr lang="ru-RU" i="1" dirty="0"/>
              <a:t>возможность определения в своих законодательных и нормативных правовых актах, либо иными средствами, конкретных признаков существования трудового правоотношения.»</a:t>
            </a:r>
          </a:p>
        </p:txBody>
      </p:sp>
    </p:spTree>
    <p:extLst>
      <p:ext uri="{BB962C8B-B14F-4D97-AF65-F5344CB8AC3E}">
        <p14:creationId xmlns:p14="http://schemas.microsoft.com/office/powerpoint/2010/main" val="38919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843824-3FF2-4AB6-B4D6-D2E103AF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612" y="347870"/>
            <a:ext cx="8596668" cy="61622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 таким признакам могли бы относиться следующие элементы: 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ru-RU" dirty="0"/>
              <a:t>тот факт, что работа: </a:t>
            </a:r>
          </a:p>
          <a:p>
            <a:pPr marL="0" indent="0">
              <a:buNone/>
            </a:pPr>
            <a:r>
              <a:rPr lang="ru-RU" dirty="0"/>
              <a:t>выполняется в соответствии с указаниями и под контролем другой стороны; </a:t>
            </a:r>
          </a:p>
          <a:p>
            <a:pPr marL="0" indent="0">
              <a:buNone/>
            </a:pPr>
            <a:r>
              <a:rPr lang="ru-RU" dirty="0"/>
              <a:t>предполагает интеграцию работника в организационную структуру предприятия; </a:t>
            </a:r>
          </a:p>
          <a:p>
            <a:pPr marL="0" indent="0">
              <a:buNone/>
            </a:pPr>
            <a:r>
              <a:rPr lang="ru-RU" dirty="0"/>
              <a:t>выполняется исключительно или главным образом в интересах другого лица;</a:t>
            </a:r>
          </a:p>
          <a:p>
            <a:pPr marL="0" indent="0">
              <a:buNone/>
            </a:pPr>
            <a:r>
              <a:rPr lang="ru-RU" dirty="0"/>
              <a:t>выполняется лично работником; </a:t>
            </a:r>
          </a:p>
          <a:p>
            <a:pPr marL="0" indent="0">
              <a:buNone/>
            </a:pPr>
            <a:r>
              <a:rPr lang="ru-RU" dirty="0"/>
              <a:t>выполняется в соответствии с определенным графиком или на рабочем месте, которое указывается или согласовывается стороной, заказавшей ее; </a:t>
            </a:r>
          </a:p>
          <a:p>
            <a:pPr marL="0" indent="0">
              <a:buNone/>
            </a:pPr>
            <a:r>
              <a:rPr lang="ru-RU" dirty="0"/>
              <a:t>имеет определенную продолжительность и подразумевает определенную преемственность; </a:t>
            </a:r>
          </a:p>
          <a:p>
            <a:pPr marL="0" indent="0">
              <a:buNone/>
            </a:pPr>
            <a:r>
              <a:rPr lang="ru-RU" dirty="0"/>
              <a:t>требует присутствия работника; </a:t>
            </a:r>
          </a:p>
          <a:p>
            <a:pPr marL="0" indent="0">
              <a:buNone/>
            </a:pPr>
            <a:r>
              <a:rPr lang="ru-RU" dirty="0"/>
              <a:t>предполагает предоставление инструментов, материалов и механизмов стороной, заказавшей работу;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b) периодическая выплата вознаграждения работнику; тот факт, что данное вознаграждение является единственным или основным источником доходов работника; осуществление оплаты труда в натуральном выражении путем предоставления работнику, к примеру, пищевых продуктов, жилья или транспортных средств; признание таких прав, как еженедельные выходные дни и ежегодный отпуск; оплата стороной, заказавшей проведение работ, поездок, предпринимаемых работником в целях выполнения работы; или то, что работник не несет финансового риска".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70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C6624-50A6-4411-9192-DEE454BF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643"/>
          </a:xfrm>
        </p:spPr>
        <p:txBody>
          <a:bodyPr>
            <a:normAutofit fontScale="90000"/>
          </a:bodyPr>
          <a:lstStyle/>
          <a:p>
            <a:r>
              <a:rPr lang="ru-RU" dirty="0"/>
              <a:t>Статья 15 ТК РФ. Трудовые отношения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D47574-CE52-4B63-ADF3-FFE5F2FC3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271"/>
            <a:ext cx="8596668" cy="4398092"/>
          </a:xfrm>
        </p:spPr>
        <p:txBody>
          <a:bodyPr>
            <a:normAutofit/>
          </a:bodyPr>
          <a:lstStyle/>
          <a:p>
            <a:r>
              <a:rPr lang="ru-RU" dirty="0"/>
              <a:t>Трудовые отношения - отношения, основанные на соглашении между работником и работодателем о личном выполнении работником за плату трудовой функции (работы по должности в соответствии со штатным расписанием, профессии, специальности с указанием квалификации; конкретного вида поручаемой работнику работы) в интересах, под управлением и контролем работодателя, подчинении работника правилам внутреннего трудового распорядка при обеспечении работодателем условий труда, предусмотренных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договором.</a:t>
            </a:r>
          </a:p>
          <a:p>
            <a:r>
              <a:rPr lang="ru-RU" dirty="0"/>
              <a:t>Заключение гражданско-правовых договоров, фактически регулирующих трудовые отношения между работником и работодателем, не допускается.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67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B9C21-2901-4653-89EE-07E58534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4E95584-180D-4A5F-87DE-3EE04C8CE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878160"/>
              </p:ext>
            </p:extLst>
          </p:nvPr>
        </p:nvGraphicFramePr>
        <p:xfrm>
          <a:off x="549965" y="319268"/>
          <a:ext cx="11092070" cy="62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035">
                  <a:extLst>
                    <a:ext uri="{9D8B030D-6E8A-4147-A177-3AD203B41FA5}">
                      <a16:colId xmlns:a16="http://schemas.microsoft.com/office/drawing/2014/main" val="2531657960"/>
                    </a:ext>
                  </a:extLst>
                </a:gridCol>
                <a:gridCol w="5546035">
                  <a:extLst>
                    <a:ext uri="{9D8B030D-6E8A-4147-A177-3AD203B41FA5}">
                      <a16:colId xmlns:a16="http://schemas.microsoft.com/office/drawing/2014/main" val="2193095240"/>
                    </a:ext>
                  </a:extLst>
                </a:gridCol>
              </a:tblGrid>
              <a:tr h="399102">
                <a:tc>
                  <a:txBody>
                    <a:bodyPr/>
                    <a:lstStyle/>
                    <a:p>
                      <a:r>
                        <a:rPr lang="ru-RU" dirty="0"/>
                        <a:t>Рекомендация МОТ №19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Трудовой Кодекс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56851"/>
                  </a:ext>
                </a:extLst>
              </a:tr>
              <a:tr h="2907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подчиненность или зависимость;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673657"/>
                  </a:ext>
                </a:extLst>
              </a:tr>
              <a:tr h="1292717">
                <a:tc>
                  <a:txBody>
                    <a:bodyPr/>
                    <a:lstStyle/>
                    <a:p>
                      <a:r>
                        <a:rPr lang="ru-RU" b="1" dirty="0"/>
                        <a:t>работа </a:t>
                      </a:r>
                      <a:r>
                        <a:rPr lang="ru-RU" dirty="0"/>
                        <a:t>выполняется в соответствии с указаниями и под контролем другой стороны, </a:t>
                      </a:r>
                    </a:p>
                    <a:p>
                      <a:r>
                        <a:rPr lang="ru-RU" dirty="0"/>
                        <a:t>исключительно или главным образом в интересах другого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dirty="0"/>
                        <a:t>в интересах, под управлением и контролем работодателя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8207"/>
                  </a:ext>
                </a:extLst>
              </a:tr>
              <a:tr h="688860">
                <a:tc>
                  <a:txBody>
                    <a:bodyPr/>
                    <a:lstStyle/>
                    <a:p>
                      <a:r>
                        <a:rPr lang="ru-RU" dirty="0"/>
                        <a:t>предполагает интеграцию работника в организационную структуру предприятия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Статья 52. Право работников на участие в управлении организацией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680935"/>
                  </a:ext>
                </a:extLst>
              </a:tr>
              <a:tr h="688860">
                <a:tc>
                  <a:txBody>
                    <a:bodyPr/>
                    <a:lstStyle/>
                    <a:p>
                      <a:r>
                        <a:rPr lang="ru-RU" dirty="0"/>
                        <a:t>выполняется лично работником,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требует присутствия работника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личное выполнение работником трудовой функции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757268"/>
                  </a:ext>
                </a:extLst>
              </a:tr>
              <a:tr h="688860">
                <a:tc rowSpan="2">
                  <a:txBody>
                    <a:bodyPr/>
                    <a:lstStyle/>
                    <a:p>
                      <a:r>
                        <a:rPr lang="ru-RU" dirty="0"/>
                        <a:t>выполняется в соответствии с определенным графиком или на рабочем месте, которое указывается или согласовывается стороной, заказавшей ее</a:t>
                      </a:r>
                    </a:p>
                    <a:p>
                      <a:r>
                        <a:rPr lang="ru-RU" dirty="0"/>
                        <a:t>имеет определенную продолжительность и подразумевает определенную преемственность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подчинение работника правилам внутреннего трудового распорядка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186541"/>
                  </a:ext>
                </a:extLst>
              </a:tr>
              <a:tr h="11809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 обеспечении работодателем условий труда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3835"/>
                  </a:ext>
                </a:extLst>
              </a:tr>
              <a:tr h="688860">
                <a:tc>
                  <a:txBody>
                    <a:bodyPr/>
                    <a:lstStyle/>
                    <a:p>
                      <a:r>
                        <a:rPr lang="ru-RU" dirty="0"/>
                        <a:t>периодическая выплата вознаграждения работнику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выполнение работы за плату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62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4A231E-47CE-433B-8EFA-C545AC0CA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40905"/>
            <a:ext cx="8596668" cy="5100458"/>
          </a:xfrm>
        </p:spPr>
        <p:txBody>
          <a:bodyPr/>
          <a:lstStyle/>
          <a:p>
            <a:r>
              <a:rPr lang="ru-RU" dirty="0"/>
              <a:t>Рекомендация МОТ № 19:</a:t>
            </a:r>
          </a:p>
          <a:p>
            <a:r>
              <a:rPr lang="ru-RU" dirty="0"/>
              <a:t>«8. Национальная политика, нацеленная на защиту работников в рамках трудового правоотношения </a:t>
            </a:r>
            <a:r>
              <a:rPr lang="en-US" dirty="0"/>
              <a:t>&lt;</a:t>
            </a:r>
            <a:r>
              <a:rPr lang="ru-RU" dirty="0"/>
              <a:t>… </a:t>
            </a:r>
            <a:r>
              <a:rPr lang="en-US" dirty="0"/>
              <a:t>&gt;</a:t>
            </a:r>
            <a:r>
              <a:rPr lang="ru-RU" dirty="0"/>
              <a:t> должна обеспечивать для лиц, являющихся сторонами трудового правоотношения, защиту, на которую они имеют право.»</a:t>
            </a:r>
          </a:p>
          <a:p>
            <a:r>
              <a:rPr lang="ru-RU" dirty="0"/>
              <a:t>ТК РФ</a:t>
            </a:r>
          </a:p>
          <a:p>
            <a:r>
              <a:rPr lang="ru-RU" dirty="0"/>
              <a:t>«Заключение гражданско-правовых договоров, фактически регулирующих трудовые отношения между работником и работодателем, не допускается.»</a:t>
            </a:r>
          </a:p>
        </p:txBody>
      </p:sp>
    </p:spTree>
    <p:extLst>
      <p:ext uri="{BB962C8B-B14F-4D97-AF65-F5344CB8AC3E}">
        <p14:creationId xmlns:p14="http://schemas.microsoft.com/office/powerpoint/2010/main" val="2129218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575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РЕКОМЕНДАЦИЯ МЕЖДУНАРОДНОЙ ОРГАНИЗАЦИИ ТРУДА от 15 июня 2006 года  N 198 «О трудовом правоотношении» </vt:lpstr>
      <vt:lpstr>Презентация PowerPoint</vt:lpstr>
      <vt:lpstr>Цель принятия Рекомендациии</vt:lpstr>
      <vt:lpstr>Презентация PowerPoint</vt:lpstr>
      <vt:lpstr>Презентация PowerPoint</vt:lpstr>
      <vt:lpstr>Презентация PowerPoint</vt:lpstr>
      <vt:lpstr>Статья 15 ТК РФ. Трудовые отношения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ОРГАНИЗАЦИЯ ТРУДА РЕКОМЕНДАЦИЯ от 15 июня 2006 года N 198 О трудовом правоотношении</dc:title>
  <dc:creator>Алёна Акименко</dc:creator>
  <cp:lastModifiedBy>Алёна Акименко</cp:lastModifiedBy>
  <cp:revision>8</cp:revision>
  <dcterms:created xsi:type="dcterms:W3CDTF">2019-09-13T12:03:55Z</dcterms:created>
  <dcterms:modified xsi:type="dcterms:W3CDTF">2019-09-13T13:28:12Z</dcterms:modified>
</cp:coreProperties>
</file>